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71" r:id="rId5"/>
    <p:sldId id="274" r:id="rId6"/>
    <p:sldId id="272" r:id="rId7"/>
    <p:sldId id="259" r:id="rId8"/>
    <p:sldId id="260" r:id="rId9"/>
    <p:sldId id="279" r:id="rId10"/>
    <p:sldId id="282" r:id="rId11"/>
    <p:sldId id="275" r:id="rId12"/>
    <p:sldId id="276" r:id="rId13"/>
    <p:sldId id="277" r:id="rId14"/>
    <p:sldId id="278" r:id="rId15"/>
    <p:sldId id="262" r:id="rId16"/>
    <p:sldId id="263" r:id="rId17"/>
    <p:sldId id="264" r:id="rId18"/>
    <p:sldId id="265" r:id="rId19"/>
    <p:sldId id="270" r:id="rId20"/>
    <p:sldId id="266" r:id="rId21"/>
    <p:sldId id="280" r:id="rId22"/>
    <p:sldId id="268"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54" y="-11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32F295D-B5EA-4180-B239-F9F52E4BCE9A}"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173287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2F295D-B5EA-4180-B239-F9F52E4BCE9A}"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421971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2F295D-B5EA-4180-B239-F9F52E4BCE9A}"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62825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2F295D-B5EA-4180-B239-F9F52E4BCE9A}"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200718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F295D-B5EA-4180-B239-F9F52E4BCE9A}" type="datetimeFigureOut">
              <a:rPr lang="en-CA" smtClean="0"/>
              <a:t>05/09/2014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405827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32F295D-B5EA-4180-B239-F9F52E4BCE9A}"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93798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32F295D-B5EA-4180-B239-F9F52E4BCE9A}" type="datetimeFigureOut">
              <a:rPr lang="en-CA" smtClean="0"/>
              <a:t>05/09/2014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422928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32F295D-B5EA-4180-B239-F9F52E4BCE9A}" type="datetimeFigureOut">
              <a:rPr lang="en-CA" smtClean="0"/>
              <a:t>05/09/2014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42725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295D-B5EA-4180-B239-F9F52E4BCE9A}" type="datetimeFigureOut">
              <a:rPr lang="en-CA" smtClean="0"/>
              <a:t>05/09/2014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198606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F295D-B5EA-4180-B239-F9F52E4BCE9A}"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17873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F295D-B5EA-4180-B239-F9F52E4BCE9A}" type="datetimeFigureOut">
              <a:rPr lang="en-CA" smtClean="0"/>
              <a:t>05/09/2014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62B8A3-C99A-41E2-A019-814ED7F29D99}" type="slidenum">
              <a:rPr lang="en-CA" smtClean="0"/>
              <a:t>‹#›</a:t>
            </a:fld>
            <a:endParaRPr lang="en-CA"/>
          </a:p>
        </p:txBody>
      </p:sp>
    </p:spTree>
    <p:extLst>
      <p:ext uri="{BB962C8B-B14F-4D97-AF65-F5344CB8AC3E}">
        <p14:creationId xmlns:p14="http://schemas.microsoft.com/office/powerpoint/2010/main" val="85409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F295D-B5EA-4180-B239-F9F52E4BCE9A}" type="datetimeFigureOut">
              <a:rPr lang="en-CA" smtClean="0"/>
              <a:t>05/09/2014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2B8A3-C99A-41E2-A019-814ED7F29D99}" type="slidenum">
              <a:rPr lang="en-CA" smtClean="0"/>
              <a:t>‹#›</a:t>
            </a:fld>
            <a:endParaRPr lang="en-CA"/>
          </a:p>
        </p:txBody>
      </p:sp>
    </p:spTree>
    <p:extLst>
      <p:ext uri="{BB962C8B-B14F-4D97-AF65-F5344CB8AC3E}">
        <p14:creationId xmlns:p14="http://schemas.microsoft.com/office/powerpoint/2010/main" val="8783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ownes.ca/post/5431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ebmaker.org/resour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jarche.com/2012/03/the-pkm-value-ad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ownes.ca/presentation/27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orbes.com/fdc/welcome_mjx.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4lpt.co.uk/resources/social-learning-handbook/100-examples-of-use-of-social-media-for-learn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idesinc.org/resources/digital-citizenship/"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anielgoodall.com/2012/04/17/the-posse-media-mode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anielgoodall.com/2012/04/17/the-posse-media-mode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ndiewebcamp.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halfanhour.blogspot.ca/2013/12/learning-and-performance-support-system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Networked_lear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ybridpedagogy.com/journal/moocagogy-assessment-networked-learning-and-the-meta-mooc/"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hyperlink" Target="http://davecormier.com/edblog/2008/06/03/rhizomatic-education-community-as-curricul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rrodl.org/index.php/irrodl/article/view/884/167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scilite.org.au/ajet/ajet26/drexle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nnovationunit.org/sites/default/files/From%20professional%20learning%20community%20to%20networked%20learning%20community.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earningforsustainability.net/social_learning/network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252520"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27584" y="260648"/>
            <a:ext cx="7772400" cy="1470025"/>
          </a:xfrm>
        </p:spPr>
        <p:txBody>
          <a:bodyPr/>
          <a:lstStyle/>
          <a:p>
            <a:r>
              <a:rPr lang="en-CA" dirty="0" smtClean="0"/>
              <a:t>The Challenges (and Future) of Networked Learning</a:t>
            </a:r>
            <a:endParaRPr lang="en-CA" dirty="0"/>
          </a:p>
        </p:txBody>
      </p:sp>
      <p:sp>
        <p:nvSpPr>
          <p:cNvPr id="3" name="Subtitle 2"/>
          <p:cNvSpPr>
            <a:spLocks noGrp="1"/>
          </p:cNvSpPr>
          <p:nvPr>
            <p:ph type="subTitle" idx="1"/>
          </p:nvPr>
        </p:nvSpPr>
        <p:spPr>
          <a:xfrm>
            <a:off x="3275856" y="1772816"/>
            <a:ext cx="5680720" cy="550912"/>
          </a:xfrm>
        </p:spPr>
        <p:txBody>
          <a:bodyPr>
            <a:normAutofit/>
          </a:bodyPr>
          <a:lstStyle/>
          <a:p>
            <a:r>
              <a:rPr lang="en-CA" sz="2400" dirty="0" smtClean="0"/>
              <a:t>Stephen Downes ~ September 5, 2014</a:t>
            </a:r>
            <a:endParaRPr lang="en-CA" sz="2400" dirty="0"/>
          </a:p>
        </p:txBody>
      </p:sp>
    </p:spTree>
    <p:extLst>
      <p:ext uri="{BB962C8B-B14F-4D97-AF65-F5344CB8AC3E}">
        <p14:creationId xmlns:p14="http://schemas.microsoft.com/office/powerpoint/2010/main" val="108274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Supporting Networked </a:t>
            </a:r>
            <a:r>
              <a:rPr lang="en-CA" dirty="0" smtClean="0"/>
              <a:t>Learning</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dirty="0"/>
              <a:t>The Role of the </a:t>
            </a:r>
            <a:r>
              <a:rPr lang="en-CA" dirty="0" smtClean="0"/>
              <a:t>Educator</a:t>
            </a:r>
          </a:p>
          <a:p>
            <a:pPr marL="0" indent="0">
              <a:buNone/>
            </a:pPr>
            <a:r>
              <a:rPr lang="en-CA" dirty="0"/>
              <a:t>	</a:t>
            </a:r>
            <a:r>
              <a:rPr lang="en-CA" dirty="0" smtClean="0"/>
              <a:t>The </a:t>
            </a:r>
            <a:r>
              <a:rPr lang="en-CA" dirty="0"/>
              <a:t>new opportunities they offer students, though there is that. It's that all of them redefine the educator's role in some significant way. They create entirely new categories of educator, such as "online lecturer" or "scientist studying polar bears". Entire disciplines, far removed from traditional "instructional design", are being created and populated by people who direct online videos, design learning communities, program massive games</a:t>
            </a:r>
            <a:endParaRPr lang="en-CA" dirty="0"/>
          </a:p>
        </p:txBody>
      </p:sp>
      <p:sp>
        <p:nvSpPr>
          <p:cNvPr id="4" name="Rectangle 3"/>
          <p:cNvSpPr/>
          <p:nvPr/>
        </p:nvSpPr>
        <p:spPr>
          <a:xfrm>
            <a:off x="439731" y="6165304"/>
            <a:ext cx="8136904" cy="369332"/>
          </a:xfrm>
          <a:prstGeom prst="rect">
            <a:avLst/>
          </a:prstGeom>
        </p:spPr>
        <p:txBody>
          <a:bodyPr wrap="square">
            <a:spAutoFit/>
          </a:bodyPr>
          <a:lstStyle/>
          <a:p>
            <a:r>
              <a:rPr lang="en-CA" dirty="0" smtClean="0"/>
              <a:t>Downes</a:t>
            </a:r>
            <a:r>
              <a:rPr lang="en-CA" dirty="0"/>
              <a:t>: </a:t>
            </a:r>
            <a:r>
              <a:rPr lang="en-CA" dirty="0">
                <a:hlinkClick r:id="rId2"/>
              </a:rPr>
              <a:t>http://</a:t>
            </a:r>
            <a:r>
              <a:rPr lang="en-CA" dirty="0" smtClean="0">
                <a:hlinkClick r:id="rId2"/>
              </a:rPr>
              <a:t>www.downes.ca/post/54312</a:t>
            </a:r>
            <a:r>
              <a:rPr lang="en-CA" dirty="0" smtClean="0"/>
              <a:t> </a:t>
            </a:r>
            <a:endParaRPr lang="en-CA" dirty="0"/>
          </a:p>
        </p:txBody>
      </p:sp>
    </p:spTree>
    <p:extLst>
      <p:ext uri="{BB962C8B-B14F-4D97-AF65-F5344CB8AC3E}">
        <p14:creationId xmlns:p14="http://schemas.microsoft.com/office/powerpoint/2010/main" val="141241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Skills Are Needed?</a:t>
            </a:r>
            <a:endParaRPr lang="en-CA"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CA" dirty="0" smtClean="0"/>
              <a:t>The Semantic Condition</a:t>
            </a:r>
          </a:p>
          <a:p>
            <a:pPr marL="0" indent="0">
              <a:buNone/>
            </a:pPr>
            <a:endParaRPr lang="en-CA" sz="1100" dirty="0" smtClean="0"/>
          </a:p>
          <a:p>
            <a:pPr lvl="1"/>
            <a:r>
              <a:rPr lang="en-CA" b="1" dirty="0" smtClean="0"/>
              <a:t>diversity</a:t>
            </a:r>
            <a:r>
              <a:rPr lang="en-CA" dirty="0" smtClean="0"/>
              <a:t> in knowledge, expertise, and </a:t>
            </a:r>
            <a:r>
              <a:rPr lang="en-CA" sz="2700" dirty="0" smtClean="0"/>
              <a:t>application;</a:t>
            </a:r>
          </a:p>
          <a:p>
            <a:pPr lvl="1"/>
            <a:r>
              <a:rPr lang="en-CA" sz="2700" b="1" dirty="0" smtClean="0"/>
              <a:t>autonomy</a:t>
            </a:r>
            <a:r>
              <a:rPr lang="en-CA" sz="2700" dirty="0" smtClean="0"/>
              <a:t> to learners, who act according to their own values and decisions;</a:t>
            </a:r>
          </a:p>
          <a:p>
            <a:pPr lvl="1"/>
            <a:r>
              <a:rPr lang="en-CA" sz="2700" b="1" dirty="0" smtClean="0"/>
              <a:t>interactivity</a:t>
            </a:r>
            <a:r>
              <a:rPr lang="en-CA" sz="2700" dirty="0" smtClean="0"/>
              <a:t> (expand, grow and reform the social network of participants, creating new bonds);</a:t>
            </a:r>
          </a:p>
          <a:p>
            <a:pPr lvl="1"/>
            <a:r>
              <a:rPr lang="en-CA" sz="2700" b="1" dirty="0" smtClean="0"/>
              <a:t>openness</a:t>
            </a:r>
            <a:r>
              <a:rPr lang="en-CA" sz="2700" dirty="0" smtClean="0"/>
              <a:t> among participants, allowing the entry of any perspective, without disqualifying any in advance.</a:t>
            </a:r>
          </a:p>
          <a:p>
            <a:pPr marL="0" indent="0">
              <a:buNone/>
            </a:pPr>
            <a:endParaRPr lang="en-CA" dirty="0"/>
          </a:p>
        </p:txBody>
      </p:sp>
    </p:spTree>
    <p:extLst>
      <p:ext uri="{BB962C8B-B14F-4D97-AF65-F5344CB8AC3E}">
        <p14:creationId xmlns:p14="http://schemas.microsoft.com/office/powerpoint/2010/main" val="217708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Skills Are Needed?</a:t>
            </a:r>
            <a:endParaRPr lang="en-CA" dirty="0"/>
          </a:p>
        </p:txBody>
      </p:sp>
      <p:sp>
        <p:nvSpPr>
          <p:cNvPr id="3" name="Content Placeholder 2"/>
          <p:cNvSpPr>
            <a:spLocks noGrp="1"/>
          </p:cNvSpPr>
          <p:nvPr>
            <p:ph idx="1"/>
          </p:nvPr>
        </p:nvSpPr>
        <p:spPr/>
        <p:txBody>
          <a:bodyPr/>
          <a:lstStyle/>
          <a:p>
            <a:pPr marL="0" indent="0">
              <a:buNone/>
            </a:pPr>
            <a:r>
              <a:rPr lang="en-CA" dirty="0" smtClean="0"/>
              <a:t>Web Literacy</a:t>
            </a:r>
            <a:endParaRPr lang="en-CA" dirty="0"/>
          </a:p>
        </p:txBody>
      </p:sp>
      <p:sp>
        <p:nvSpPr>
          <p:cNvPr id="4" name="Rectangle 3"/>
          <p:cNvSpPr/>
          <p:nvPr/>
        </p:nvSpPr>
        <p:spPr>
          <a:xfrm>
            <a:off x="3419872" y="5805264"/>
            <a:ext cx="4774064" cy="369332"/>
          </a:xfrm>
          <a:prstGeom prst="rect">
            <a:avLst/>
          </a:prstGeom>
        </p:spPr>
        <p:txBody>
          <a:bodyPr wrap="none">
            <a:spAutoFit/>
          </a:bodyPr>
          <a:lstStyle/>
          <a:p>
            <a:r>
              <a:rPr lang="en-CA" dirty="0" smtClean="0"/>
              <a:t>Doug </a:t>
            </a:r>
            <a:r>
              <a:rPr lang="en-CA" dirty="0" err="1" smtClean="0"/>
              <a:t>Belshaw</a:t>
            </a:r>
            <a:r>
              <a:rPr lang="en-CA" dirty="0" smtClean="0"/>
              <a:t>: </a:t>
            </a:r>
            <a:r>
              <a:rPr lang="en-CA" dirty="0" smtClean="0">
                <a:hlinkClick r:id="rId2"/>
              </a:rPr>
              <a:t>https://webmaker.org/resources</a:t>
            </a:r>
            <a:r>
              <a:rPr lang="en-CA" dirty="0" smtClean="0"/>
              <a:t> </a:t>
            </a:r>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64904"/>
            <a:ext cx="6599362" cy="289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96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Skills Are Needed?</a:t>
            </a:r>
            <a:endParaRPr lang="en-CA" dirty="0"/>
          </a:p>
        </p:txBody>
      </p:sp>
      <p:sp>
        <p:nvSpPr>
          <p:cNvPr id="3" name="Content Placeholder 2"/>
          <p:cNvSpPr>
            <a:spLocks noGrp="1"/>
          </p:cNvSpPr>
          <p:nvPr>
            <p:ph idx="1"/>
          </p:nvPr>
        </p:nvSpPr>
        <p:spPr/>
        <p:txBody>
          <a:bodyPr/>
          <a:lstStyle/>
          <a:p>
            <a:pPr marL="0" indent="0">
              <a:buNone/>
            </a:pPr>
            <a:r>
              <a:rPr lang="en-CA" dirty="0" smtClean="0"/>
              <a:t>The Core of Interactivity: 1-2-3</a:t>
            </a:r>
            <a:endParaRPr lang="en-CA" dirty="0"/>
          </a:p>
        </p:txBody>
      </p:sp>
      <p:pic>
        <p:nvPicPr>
          <p:cNvPr id="6146" name="Picture 2" descr="http://www.jarche.com/wp-content/uploads/2011/07/seek-sense-share-AZ-nutshell-460x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436" y="2420888"/>
            <a:ext cx="4381500" cy="3190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9712" y="5806640"/>
            <a:ext cx="6966520" cy="369332"/>
          </a:xfrm>
          <a:prstGeom prst="rect">
            <a:avLst/>
          </a:prstGeom>
        </p:spPr>
        <p:txBody>
          <a:bodyPr wrap="square">
            <a:spAutoFit/>
          </a:bodyPr>
          <a:lstStyle/>
          <a:p>
            <a:r>
              <a:rPr lang="en-CA" dirty="0" smtClean="0"/>
              <a:t>Harold </a:t>
            </a:r>
            <a:r>
              <a:rPr lang="en-CA" dirty="0" err="1" smtClean="0"/>
              <a:t>Jarche</a:t>
            </a:r>
            <a:r>
              <a:rPr lang="en-CA" dirty="0" smtClean="0"/>
              <a:t>: </a:t>
            </a:r>
            <a:r>
              <a:rPr lang="en-CA" dirty="0" smtClean="0">
                <a:hlinkClick r:id="rId3"/>
              </a:rPr>
              <a:t>http://www.jarche.com/2012/03/the-pkm-value-add/</a:t>
            </a:r>
            <a:r>
              <a:rPr lang="en-CA" dirty="0" smtClean="0"/>
              <a:t> </a:t>
            </a:r>
            <a:endParaRPr lang="en-CA" dirty="0"/>
          </a:p>
        </p:txBody>
      </p:sp>
    </p:spTree>
    <p:extLst>
      <p:ext uri="{BB962C8B-B14F-4D97-AF65-F5344CB8AC3E}">
        <p14:creationId xmlns:p14="http://schemas.microsoft.com/office/powerpoint/2010/main" val="1310983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Skills Are Needed?</a:t>
            </a:r>
            <a:endParaRPr lang="en-CA" dirty="0"/>
          </a:p>
        </p:txBody>
      </p:sp>
      <p:sp>
        <p:nvSpPr>
          <p:cNvPr id="3" name="Content Placeholder 2"/>
          <p:cNvSpPr>
            <a:spLocks noGrp="1"/>
          </p:cNvSpPr>
          <p:nvPr>
            <p:ph idx="1"/>
          </p:nvPr>
        </p:nvSpPr>
        <p:spPr/>
        <p:txBody>
          <a:bodyPr/>
          <a:lstStyle/>
          <a:p>
            <a:pPr marL="0" indent="0">
              <a:buNone/>
            </a:pPr>
            <a:r>
              <a:rPr lang="en-CA" dirty="0" smtClean="0"/>
              <a:t>Critical Literacies</a:t>
            </a:r>
            <a:endParaRPr lang="en-CA" dirty="0"/>
          </a:p>
        </p:txBody>
      </p:sp>
      <p:sp>
        <p:nvSpPr>
          <p:cNvPr id="4" name="Rectangle 3"/>
          <p:cNvSpPr/>
          <p:nvPr/>
        </p:nvSpPr>
        <p:spPr>
          <a:xfrm>
            <a:off x="1979712" y="5806640"/>
            <a:ext cx="6966520" cy="369332"/>
          </a:xfrm>
          <a:prstGeom prst="rect">
            <a:avLst/>
          </a:prstGeom>
        </p:spPr>
        <p:txBody>
          <a:bodyPr wrap="square">
            <a:spAutoFit/>
          </a:bodyPr>
          <a:lstStyle/>
          <a:p>
            <a:r>
              <a:rPr lang="en-CA" dirty="0" smtClean="0"/>
              <a:t>Downes: </a:t>
            </a:r>
            <a:r>
              <a:rPr lang="en-CA" dirty="0" smtClean="0">
                <a:hlinkClick r:id="rId2"/>
              </a:rPr>
              <a:t>http://www.downes.ca/presentation/274</a:t>
            </a:r>
            <a:r>
              <a:rPr lang="en-CA" dirty="0" smtClean="0"/>
              <a:t> </a:t>
            </a:r>
            <a:endParaRPr lang="en-CA" dirty="0"/>
          </a:p>
        </p:txBody>
      </p:sp>
      <p:pic>
        <p:nvPicPr>
          <p:cNvPr id="8194" name="Picture 2" descr="https://lh3.googleusercontent.com/-Yw2TWjqb4KQ/UDFEoWxsvRI/AAAAAAAADfQ/dwSGHuVRvsw/w506-h287/Screen%2BShot%2B2012-08-19%2Bat%2B4.54.49%2B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6872"/>
            <a:ext cx="558601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94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We Don’t Develop These Skills…</a:t>
            </a:r>
            <a:endParaRPr lang="en-CA" dirty="0"/>
          </a:p>
        </p:txBody>
      </p:sp>
      <p:sp>
        <p:nvSpPr>
          <p:cNvPr id="3" name="Content Placeholder 2"/>
          <p:cNvSpPr>
            <a:spLocks noGrp="1"/>
          </p:cNvSpPr>
          <p:nvPr>
            <p:ph idx="1"/>
          </p:nvPr>
        </p:nvSpPr>
        <p:spPr/>
        <p:txBody>
          <a:bodyPr/>
          <a:lstStyle/>
          <a:p>
            <a:r>
              <a:rPr lang="en-CA" dirty="0" smtClean="0"/>
              <a:t>You Are The Product</a:t>
            </a:r>
            <a:endParaRPr lang="en-CA" dirty="0"/>
          </a:p>
        </p:txBody>
      </p:sp>
      <p:sp>
        <p:nvSpPr>
          <p:cNvPr id="4" name="Rectangle 3"/>
          <p:cNvSpPr/>
          <p:nvPr/>
        </p:nvSpPr>
        <p:spPr>
          <a:xfrm>
            <a:off x="827584" y="5445224"/>
            <a:ext cx="5814392" cy="646331"/>
          </a:xfrm>
          <a:prstGeom prst="rect">
            <a:avLst/>
          </a:prstGeom>
        </p:spPr>
        <p:txBody>
          <a:bodyPr wrap="square">
            <a:spAutoFit/>
          </a:bodyPr>
          <a:lstStyle/>
          <a:p>
            <a:r>
              <a:rPr lang="en-CA" dirty="0" smtClean="0"/>
              <a:t>Scott Goodson: </a:t>
            </a:r>
            <a:r>
              <a:rPr lang="en-CA" dirty="0" smtClean="0">
                <a:hlinkClick r:id="rId2"/>
              </a:rPr>
              <a:t>http</a:t>
            </a:r>
            <a:r>
              <a:rPr lang="en-CA" dirty="0">
                <a:hlinkClick r:id="rId2"/>
              </a:rPr>
              <a:t>://</a:t>
            </a:r>
            <a:r>
              <a:rPr lang="en-CA" dirty="0" smtClean="0">
                <a:hlinkClick r:id="rId2"/>
              </a:rPr>
              <a:t>www.forbes.com/fdc/welcome_mjx.shtml</a:t>
            </a:r>
            <a:r>
              <a:rPr lang="en-CA" dirty="0" smtClean="0"/>
              <a:t> </a:t>
            </a:r>
            <a:endParaRPr lang="en-CA" dirty="0"/>
          </a:p>
        </p:txBody>
      </p:sp>
      <p:pic>
        <p:nvPicPr>
          <p:cNvPr id="2052" name="Picture 4" descr="http://blog.onlinegroups.net/wp-content/uploads/2012/09/geekandpokepi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04863"/>
            <a:ext cx="3651740" cy="359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4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normAutofit/>
          </a:bodyPr>
          <a:lstStyle/>
          <a:p>
            <a:r>
              <a:rPr lang="en-CA" dirty="0" smtClean="0"/>
              <a:t>Tech Supporting Skills Development</a:t>
            </a:r>
            <a:endParaRPr lang="en-CA" dirty="0"/>
          </a:p>
        </p:txBody>
      </p:sp>
      <p:sp>
        <p:nvSpPr>
          <p:cNvPr id="3" name="Content Placeholder 2"/>
          <p:cNvSpPr>
            <a:spLocks noGrp="1"/>
          </p:cNvSpPr>
          <p:nvPr>
            <p:ph idx="1"/>
          </p:nvPr>
        </p:nvSpPr>
        <p:spPr/>
        <p:txBody>
          <a:bodyPr/>
          <a:lstStyle/>
          <a:p>
            <a:r>
              <a:rPr lang="en-CA" dirty="0" smtClean="0"/>
              <a:t>Blogging and Authoring</a:t>
            </a:r>
          </a:p>
          <a:p>
            <a:r>
              <a:rPr lang="en-CA" dirty="0" smtClean="0"/>
              <a:t>Collaborative Calendaring</a:t>
            </a:r>
          </a:p>
          <a:p>
            <a:r>
              <a:rPr lang="en-CA" dirty="0" smtClean="0"/>
              <a:t>Podcasting</a:t>
            </a:r>
          </a:p>
          <a:p>
            <a:r>
              <a:rPr lang="en-CA" dirty="0" smtClean="0"/>
              <a:t>Feed Readers</a:t>
            </a:r>
          </a:p>
          <a:p>
            <a:r>
              <a:rPr lang="en-CA" dirty="0" smtClean="0"/>
              <a:t>Collaborative Mapping &amp; Drawing</a:t>
            </a:r>
          </a:p>
          <a:p>
            <a:r>
              <a:rPr lang="en-CA" dirty="0" smtClean="0"/>
              <a:t>Microblogging &amp; Messaging</a:t>
            </a:r>
          </a:p>
          <a:p>
            <a:r>
              <a:rPr lang="en-CA" dirty="0" smtClean="0"/>
              <a:t>Publishing Photos and Videos</a:t>
            </a:r>
            <a:endParaRPr lang="en-CA" dirty="0"/>
          </a:p>
        </p:txBody>
      </p:sp>
      <p:sp>
        <p:nvSpPr>
          <p:cNvPr id="4" name="Rectangle 3"/>
          <p:cNvSpPr/>
          <p:nvPr/>
        </p:nvSpPr>
        <p:spPr>
          <a:xfrm>
            <a:off x="467544" y="5877272"/>
            <a:ext cx="8334672" cy="646331"/>
          </a:xfrm>
          <a:prstGeom prst="rect">
            <a:avLst/>
          </a:prstGeom>
        </p:spPr>
        <p:txBody>
          <a:bodyPr wrap="square">
            <a:spAutoFit/>
          </a:bodyPr>
          <a:lstStyle/>
          <a:p>
            <a:r>
              <a:rPr lang="en-CA" dirty="0" smtClean="0"/>
              <a:t>Jane Hart: </a:t>
            </a:r>
            <a:r>
              <a:rPr lang="en-CA" dirty="0" smtClean="0">
                <a:hlinkClick r:id="rId2"/>
              </a:rPr>
              <a:t>http</a:t>
            </a:r>
            <a:r>
              <a:rPr lang="en-CA" dirty="0">
                <a:hlinkClick r:id="rId2"/>
              </a:rPr>
              <a:t>://c4lpt.co.uk/resources/social-learning-handbook/100-examples-of-use-of-social-media-for-learning</a:t>
            </a:r>
            <a:r>
              <a:rPr lang="en-CA" dirty="0" smtClean="0">
                <a:hlinkClick r:id="rId2"/>
              </a:rPr>
              <a:t>/</a:t>
            </a:r>
            <a:r>
              <a:rPr lang="en-CA" dirty="0" smtClean="0"/>
              <a:t> </a:t>
            </a:r>
            <a:endParaRPr lang="en-CA" dirty="0"/>
          </a:p>
        </p:txBody>
      </p:sp>
    </p:spTree>
    <p:extLst>
      <p:ext uri="{BB962C8B-B14F-4D97-AF65-F5344CB8AC3E}">
        <p14:creationId xmlns:p14="http://schemas.microsoft.com/office/powerpoint/2010/main" val="299934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Owns Information?</a:t>
            </a:r>
            <a:endParaRPr lang="en-CA" dirty="0"/>
          </a:p>
        </p:txBody>
      </p:sp>
      <p:sp>
        <p:nvSpPr>
          <p:cNvPr id="3" name="Content Placeholder 2"/>
          <p:cNvSpPr>
            <a:spLocks noGrp="1"/>
          </p:cNvSpPr>
          <p:nvPr>
            <p:ph idx="1"/>
          </p:nvPr>
        </p:nvSpPr>
        <p:spPr/>
        <p:txBody>
          <a:bodyPr/>
          <a:lstStyle/>
          <a:p>
            <a:endParaRPr lang="en-CA"/>
          </a:p>
        </p:txBody>
      </p:sp>
      <p:pic>
        <p:nvPicPr>
          <p:cNvPr id="3074" name="Picture 2" descr="https://encrypted-tbn0.gstatic.com/images?q=tbn:ANd9GcRXPR4wxyFs4tf1-ipzMEpEK3y9idI8lovNy--G3nkdWSofvbRS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864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Digital Citizenship</a:t>
            </a:r>
            <a:endParaRPr lang="en-CA" dirty="0"/>
          </a:p>
        </p:txBody>
      </p:sp>
      <p:sp>
        <p:nvSpPr>
          <p:cNvPr id="3" name="Content Placeholder 2"/>
          <p:cNvSpPr>
            <a:spLocks noGrp="1"/>
          </p:cNvSpPr>
          <p:nvPr>
            <p:ph idx="1"/>
          </p:nvPr>
        </p:nvSpPr>
        <p:spPr/>
        <p:txBody>
          <a:bodyPr/>
          <a:lstStyle/>
          <a:p>
            <a:endParaRPr lang="en-CA"/>
          </a:p>
        </p:txBody>
      </p:sp>
      <p:pic>
        <p:nvPicPr>
          <p:cNvPr id="4098" name="Picture 2" descr="http://www.tidesinc.org/wp-content/uploads/2012/07/9Elements-of-digital-citizensh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40768"/>
            <a:ext cx="6276975"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3105835"/>
            <a:ext cx="4572000" cy="646331"/>
          </a:xfrm>
          <a:prstGeom prst="rect">
            <a:avLst/>
          </a:prstGeom>
        </p:spPr>
        <p:txBody>
          <a:bodyPr>
            <a:spAutoFit/>
          </a:bodyPr>
          <a:lstStyle/>
          <a:p>
            <a:r>
              <a:rPr lang="en-CA" dirty="0">
                <a:hlinkClick r:id="rId3"/>
              </a:rPr>
              <a:t>http://www.tidesinc.org/resources/digital-citizenship</a:t>
            </a:r>
            <a:r>
              <a:rPr lang="en-CA" dirty="0" smtClean="0">
                <a:hlinkClick r:id="rId3"/>
              </a:rPr>
              <a:t>/</a:t>
            </a:r>
            <a:r>
              <a:rPr lang="en-CA" dirty="0" smtClean="0"/>
              <a:t> </a:t>
            </a:r>
            <a:endParaRPr lang="en-CA" dirty="0"/>
          </a:p>
        </p:txBody>
      </p:sp>
    </p:spTree>
    <p:extLst>
      <p:ext uri="{BB962C8B-B14F-4D97-AF65-F5344CB8AC3E}">
        <p14:creationId xmlns:p14="http://schemas.microsoft.com/office/powerpoint/2010/main" val="1470624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POSSE Model</a:t>
            </a:r>
            <a:endParaRPr lang="en-CA" dirty="0"/>
          </a:p>
        </p:txBody>
      </p:sp>
      <p:sp>
        <p:nvSpPr>
          <p:cNvPr id="3" name="Content Placeholder 2"/>
          <p:cNvSpPr>
            <a:spLocks noGrp="1"/>
          </p:cNvSpPr>
          <p:nvPr>
            <p:ph idx="1"/>
          </p:nvPr>
        </p:nvSpPr>
        <p:spPr/>
        <p:txBody>
          <a:bodyPr/>
          <a:lstStyle/>
          <a:p>
            <a:pPr marL="0" indent="0">
              <a:buNone/>
            </a:pPr>
            <a:r>
              <a:rPr lang="en-CA" dirty="0" smtClean="0"/>
              <a:t>The Core Idea</a:t>
            </a:r>
          </a:p>
          <a:p>
            <a:pPr marL="400050" lvl="1" indent="0">
              <a:buNone/>
            </a:pPr>
            <a:r>
              <a:rPr lang="en-CA" dirty="0" smtClean="0"/>
              <a:t>The POSSE media model is built on two basic levels of activity: to </a:t>
            </a:r>
            <a:r>
              <a:rPr lang="en-CA" b="1" dirty="0" smtClean="0"/>
              <a:t>produce</a:t>
            </a:r>
            <a:r>
              <a:rPr lang="en-CA" dirty="0" smtClean="0"/>
              <a:t> and </a:t>
            </a:r>
            <a:r>
              <a:rPr lang="en-CA" b="1" dirty="0" smtClean="0"/>
              <a:t>distribute</a:t>
            </a:r>
            <a:r>
              <a:rPr lang="en-CA" dirty="0" smtClean="0"/>
              <a:t> content. The better you do these two things (and the more it is based on listening and understanding your audience) the more media exposure you will </a:t>
            </a:r>
            <a:r>
              <a:rPr lang="en-CA" b="1" dirty="0" smtClean="0"/>
              <a:t>earn</a:t>
            </a:r>
            <a:r>
              <a:rPr lang="en-CA" dirty="0" smtClean="0"/>
              <a:t>.</a:t>
            </a:r>
          </a:p>
          <a:p>
            <a:pPr marL="400050" lvl="1" indent="0">
              <a:buNone/>
            </a:pPr>
            <a:r>
              <a:rPr lang="en-CA" dirty="0"/>
              <a:t>	</a:t>
            </a:r>
          </a:p>
        </p:txBody>
      </p:sp>
      <p:sp>
        <p:nvSpPr>
          <p:cNvPr id="4" name="Rectangle 3"/>
          <p:cNvSpPr/>
          <p:nvPr/>
        </p:nvSpPr>
        <p:spPr>
          <a:xfrm>
            <a:off x="1835696" y="4509120"/>
            <a:ext cx="5454352" cy="276999"/>
          </a:xfrm>
          <a:prstGeom prst="rect">
            <a:avLst/>
          </a:prstGeom>
        </p:spPr>
        <p:txBody>
          <a:bodyPr wrap="square">
            <a:spAutoFit/>
          </a:bodyPr>
          <a:lstStyle/>
          <a:p>
            <a:r>
              <a:rPr lang="en-CA" sz="1200" dirty="0" smtClean="0"/>
              <a:t>Daniel Goodall: </a:t>
            </a:r>
            <a:r>
              <a:rPr lang="en-CA" sz="1200" dirty="0" smtClean="0">
                <a:hlinkClick r:id="rId2"/>
              </a:rPr>
              <a:t>http://danielgoodall.com/2012/04/17/the-posse-media-model/</a:t>
            </a:r>
            <a:r>
              <a:rPr lang="en-CA" sz="1200" dirty="0" smtClean="0"/>
              <a:t> </a:t>
            </a:r>
            <a:endParaRPr lang="en-CA" sz="1200" dirty="0"/>
          </a:p>
        </p:txBody>
      </p:sp>
    </p:spTree>
    <p:extLst>
      <p:ext uri="{BB962C8B-B14F-4D97-AF65-F5344CB8AC3E}">
        <p14:creationId xmlns:p14="http://schemas.microsoft.com/office/powerpoint/2010/main" val="194612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p:txBody>
          <a:bodyPr/>
          <a:lstStyle/>
          <a:p>
            <a:r>
              <a:rPr lang="en-CA" dirty="0" smtClean="0"/>
              <a:t>A look at Networked Learning</a:t>
            </a:r>
          </a:p>
          <a:p>
            <a:r>
              <a:rPr lang="en-CA" dirty="0" smtClean="0"/>
              <a:t>Skills Related to Networked Learning</a:t>
            </a:r>
          </a:p>
          <a:p>
            <a:r>
              <a:rPr lang="en-CA" dirty="0" smtClean="0"/>
              <a:t>Dependence and Independence</a:t>
            </a:r>
          </a:p>
          <a:p>
            <a:endParaRPr lang="en-CA" dirty="0" smtClean="0"/>
          </a:p>
          <a:p>
            <a:pPr marL="0" indent="0">
              <a:buNone/>
            </a:pPr>
            <a:endParaRPr lang="en-CA" dirty="0" smtClean="0"/>
          </a:p>
          <a:p>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7128792" cy="253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76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POSSE Model</a:t>
            </a:r>
            <a:endParaRPr lang="en-CA" dirty="0"/>
          </a:p>
        </p:txBody>
      </p:sp>
      <p:sp>
        <p:nvSpPr>
          <p:cNvPr id="3" name="Content Placeholder 2"/>
          <p:cNvSpPr>
            <a:spLocks noGrp="1"/>
          </p:cNvSpPr>
          <p:nvPr>
            <p:ph idx="1"/>
          </p:nvPr>
        </p:nvSpPr>
        <p:spPr/>
        <p:txBody>
          <a:bodyPr/>
          <a:lstStyle/>
          <a:p>
            <a:pPr marL="0" indent="0">
              <a:buNone/>
            </a:pPr>
            <a:r>
              <a:rPr lang="en-CA" dirty="0" smtClean="0"/>
              <a:t>Owned, Bought and Earned Media</a:t>
            </a:r>
            <a:endParaRPr lang="en-CA" dirty="0"/>
          </a:p>
        </p:txBody>
      </p:sp>
      <p:pic>
        <p:nvPicPr>
          <p:cNvPr id="1026" name="Picture 2" descr="http://danielgoodall.files.wordpress.com/2012/04/posse-arrow1.jpg?w=580&amp;h=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04864"/>
            <a:ext cx="5524500" cy="4019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6085914"/>
            <a:ext cx="5454352" cy="276999"/>
          </a:xfrm>
          <a:prstGeom prst="rect">
            <a:avLst/>
          </a:prstGeom>
        </p:spPr>
        <p:txBody>
          <a:bodyPr wrap="square">
            <a:spAutoFit/>
          </a:bodyPr>
          <a:lstStyle/>
          <a:p>
            <a:r>
              <a:rPr lang="en-CA" sz="1200" dirty="0" smtClean="0"/>
              <a:t>Daniel Goodall: </a:t>
            </a:r>
            <a:r>
              <a:rPr lang="en-CA" sz="1200" dirty="0" smtClean="0">
                <a:hlinkClick r:id="rId3"/>
              </a:rPr>
              <a:t>http://danielgoodall.com/2012/04/17/the-posse-media-model/</a:t>
            </a:r>
            <a:r>
              <a:rPr lang="en-CA" sz="1200" dirty="0" smtClean="0"/>
              <a:t> </a:t>
            </a:r>
            <a:endParaRPr lang="en-CA" sz="1200" dirty="0"/>
          </a:p>
        </p:txBody>
      </p:sp>
    </p:spTree>
    <p:extLst>
      <p:ext uri="{BB962C8B-B14F-4D97-AF65-F5344CB8AC3E}">
        <p14:creationId xmlns:p14="http://schemas.microsoft.com/office/powerpoint/2010/main" val="2947601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IndieWeb</a:t>
            </a:r>
            <a:endParaRPr lang="en-CA" dirty="0"/>
          </a:p>
        </p:txBody>
      </p:sp>
      <p:sp>
        <p:nvSpPr>
          <p:cNvPr id="3" name="Content Placeholder 2"/>
          <p:cNvSpPr>
            <a:spLocks noGrp="1"/>
          </p:cNvSpPr>
          <p:nvPr>
            <p:ph idx="1"/>
          </p:nvPr>
        </p:nvSpPr>
        <p:spPr/>
        <p:txBody>
          <a:bodyPr/>
          <a:lstStyle/>
          <a:p>
            <a:pPr marL="0" indent="0">
              <a:buNone/>
            </a:pPr>
            <a:r>
              <a:rPr lang="en-CA" dirty="0" err="1" smtClean="0"/>
              <a:t>IndieWebCamp</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348880"/>
            <a:ext cx="69913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87824" y="5589240"/>
            <a:ext cx="2797945" cy="369332"/>
          </a:xfrm>
          <a:prstGeom prst="rect">
            <a:avLst/>
          </a:prstGeom>
        </p:spPr>
        <p:txBody>
          <a:bodyPr wrap="none">
            <a:spAutoFit/>
          </a:bodyPr>
          <a:lstStyle/>
          <a:p>
            <a:r>
              <a:rPr lang="en-CA" dirty="0">
                <a:hlinkClick r:id="rId3"/>
              </a:rPr>
              <a:t>http://indiewebcamp.com</a:t>
            </a:r>
            <a:r>
              <a:rPr lang="en-CA" dirty="0" smtClean="0">
                <a:hlinkClick r:id="rId3"/>
              </a:rPr>
              <a:t>/</a:t>
            </a:r>
            <a:r>
              <a:rPr lang="en-CA" dirty="0" smtClean="0"/>
              <a:t> </a:t>
            </a:r>
            <a:endParaRPr lang="en-CA" dirty="0"/>
          </a:p>
        </p:txBody>
      </p:sp>
    </p:spTree>
    <p:extLst>
      <p:ext uri="{BB962C8B-B14F-4D97-AF65-F5344CB8AC3E}">
        <p14:creationId xmlns:p14="http://schemas.microsoft.com/office/powerpoint/2010/main" val="2084307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Learning</a:t>
            </a:r>
            <a:endParaRPr lang="en-CA" dirty="0"/>
          </a:p>
        </p:txBody>
      </p:sp>
      <p:sp>
        <p:nvSpPr>
          <p:cNvPr id="3" name="Content Placeholder 2"/>
          <p:cNvSpPr>
            <a:spLocks noGrp="1"/>
          </p:cNvSpPr>
          <p:nvPr>
            <p:ph idx="1"/>
          </p:nvPr>
        </p:nvSpPr>
        <p:spPr/>
        <p:txBody>
          <a:bodyPr/>
          <a:lstStyle/>
          <a:p>
            <a:endParaRPr lang="en-CA" dirty="0"/>
          </a:p>
        </p:txBody>
      </p:sp>
      <p:sp>
        <p:nvSpPr>
          <p:cNvPr id="4" name="Rectangle 3"/>
          <p:cNvSpPr/>
          <p:nvPr/>
        </p:nvSpPr>
        <p:spPr>
          <a:xfrm>
            <a:off x="539552" y="5877272"/>
            <a:ext cx="8046640" cy="646331"/>
          </a:xfrm>
          <a:prstGeom prst="rect">
            <a:avLst/>
          </a:prstGeom>
        </p:spPr>
        <p:txBody>
          <a:bodyPr wrap="square">
            <a:spAutoFit/>
          </a:bodyPr>
          <a:lstStyle/>
          <a:p>
            <a:r>
              <a:rPr lang="en-CA" dirty="0" smtClean="0"/>
              <a:t>Downes: </a:t>
            </a:r>
            <a:r>
              <a:rPr lang="en-CA" dirty="0" smtClean="0">
                <a:hlinkClick r:id="rId2"/>
              </a:rPr>
              <a:t>http</a:t>
            </a:r>
            <a:r>
              <a:rPr lang="en-CA" dirty="0">
                <a:hlinkClick r:id="rId2"/>
              </a:rPr>
              <a:t>://</a:t>
            </a:r>
            <a:r>
              <a:rPr lang="en-CA" dirty="0" smtClean="0">
                <a:hlinkClick r:id="rId2"/>
              </a:rPr>
              <a:t>halfanhour.blogspot.ca/2013/12/learning-and-performance-support-systems.html</a:t>
            </a:r>
            <a:r>
              <a:rPr lang="en-CA" dirty="0" smtClean="0"/>
              <a:t>     </a:t>
            </a:r>
            <a:endParaRPr lang="en-CA" dirty="0"/>
          </a:p>
        </p:txBody>
      </p:sp>
      <p:pic>
        <p:nvPicPr>
          <p:cNvPr id="5122" name="Picture 2" descr="http://4.bp.blogspot.com/-m0gHLaUJnFU/Up9F3PFhxpI/AAAAAAAAIEQ/Tj8wt2mQ89w/s1600/LP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8" y="1700808"/>
            <a:ext cx="8712968" cy="325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24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CA" dirty="0"/>
              <a:t>A conversation about challenges (and future?) of networked learning. A broad understanding of the meaning and potential of networked learning can help educational institutions to rethink their role beyond the provision of LMS and centralized information systems. What skills are needed? What happens if we don't develop them?  What kind of technology supports the development of said skills? What’s the relation between this and issues of information property and citizenship in a digital context (POSSE models, Indie web movement)?  </a:t>
            </a:r>
          </a:p>
        </p:txBody>
      </p:sp>
    </p:spTree>
    <p:extLst>
      <p:ext uri="{BB962C8B-B14F-4D97-AF65-F5344CB8AC3E}">
        <p14:creationId xmlns:p14="http://schemas.microsoft.com/office/powerpoint/2010/main" val="348159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Networked Learning?</a:t>
            </a:r>
            <a:endParaRPr lang="en-CA" dirty="0"/>
          </a:p>
        </p:txBody>
      </p:sp>
      <p:sp>
        <p:nvSpPr>
          <p:cNvPr id="3" name="Content Placeholder 2"/>
          <p:cNvSpPr>
            <a:spLocks noGrp="1"/>
          </p:cNvSpPr>
          <p:nvPr>
            <p:ph idx="1"/>
          </p:nvPr>
        </p:nvSpPr>
        <p:spPr/>
        <p:txBody>
          <a:bodyPr/>
          <a:lstStyle/>
          <a:p>
            <a:pPr marL="0" indent="0">
              <a:buNone/>
            </a:pPr>
            <a:r>
              <a:rPr lang="en-CA" dirty="0" smtClean="0"/>
              <a:t>The Official Definition:</a:t>
            </a:r>
          </a:p>
          <a:p>
            <a:pPr marL="400050" lvl="1" indent="0">
              <a:buNone/>
            </a:pPr>
            <a:r>
              <a:rPr lang="en-CA" b="1" dirty="0" smtClean="0"/>
              <a:t>Networked learning</a:t>
            </a:r>
            <a:r>
              <a:rPr lang="en-CA" dirty="0" smtClean="0"/>
              <a:t> is a process of developing and maintaining connections with people and information, and communicating in such a way so as to support one another's </a:t>
            </a:r>
            <a:r>
              <a:rPr lang="en-CA" b="1" dirty="0" smtClean="0"/>
              <a:t>learning</a:t>
            </a:r>
            <a:r>
              <a:rPr lang="en-CA" dirty="0" smtClean="0"/>
              <a:t>. The central term in this definition is connections.</a:t>
            </a:r>
            <a:endParaRPr lang="en-CA" dirty="0"/>
          </a:p>
        </p:txBody>
      </p:sp>
      <p:sp>
        <p:nvSpPr>
          <p:cNvPr id="4" name="Rectangle 3"/>
          <p:cNvSpPr/>
          <p:nvPr/>
        </p:nvSpPr>
        <p:spPr>
          <a:xfrm>
            <a:off x="2105075" y="4437112"/>
            <a:ext cx="6408712" cy="369332"/>
          </a:xfrm>
          <a:prstGeom prst="rect">
            <a:avLst/>
          </a:prstGeom>
        </p:spPr>
        <p:txBody>
          <a:bodyPr wrap="square">
            <a:spAutoFit/>
          </a:bodyPr>
          <a:lstStyle/>
          <a:p>
            <a:r>
              <a:rPr lang="en-CA" dirty="0" smtClean="0"/>
              <a:t>Wikipedia: </a:t>
            </a:r>
            <a:r>
              <a:rPr lang="en-CA" dirty="0" smtClean="0">
                <a:hlinkClick r:id="rId2"/>
              </a:rPr>
              <a:t>http://en.wikipedia.org/wiki/Networked_learning</a:t>
            </a:r>
            <a:r>
              <a:rPr lang="en-CA" dirty="0" smtClean="0"/>
              <a:t> </a:t>
            </a:r>
            <a:endParaRPr lang="en-CA" dirty="0"/>
          </a:p>
        </p:txBody>
      </p:sp>
    </p:spTree>
    <p:extLst>
      <p:ext uri="{BB962C8B-B14F-4D97-AF65-F5344CB8AC3E}">
        <p14:creationId xmlns:p14="http://schemas.microsoft.com/office/powerpoint/2010/main" val="6394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Networked Learning?</a:t>
            </a:r>
            <a:endParaRPr lang="en-CA" dirty="0"/>
          </a:p>
        </p:txBody>
      </p:sp>
      <p:sp>
        <p:nvSpPr>
          <p:cNvPr id="3" name="Content Placeholder 2"/>
          <p:cNvSpPr>
            <a:spLocks noGrp="1"/>
          </p:cNvSpPr>
          <p:nvPr>
            <p:ph idx="1"/>
          </p:nvPr>
        </p:nvSpPr>
        <p:spPr/>
        <p:txBody>
          <a:bodyPr/>
          <a:lstStyle/>
          <a:p>
            <a:pPr marL="0" indent="0">
              <a:buNone/>
            </a:pPr>
            <a:r>
              <a:rPr lang="en-CA" dirty="0" smtClean="0"/>
              <a:t>The Core Idea</a:t>
            </a:r>
          </a:p>
          <a:p>
            <a:pPr marL="400050" lvl="1" indent="0">
              <a:buNone/>
            </a:pPr>
            <a:r>
              <a:rPr lang="en-CA" dirty="0" smtClean="0"/>
              <a:t>Instruction does not equate to learning. This is the fundamental fly in the ointment of instructional design, and the epistemological failing of learning management systems and most MOOC platforms</a:t>
            </a:r>
            <a:endParaRPr lang="en-CA" dirty="0"/>
          </a:p>
        </p:txBody>
      </p:sp>
      <p:sp>
        <p:nvSpPr>
          <p:cNvPr id="6" name="Rectangle 5"/>
          <p:cNvSpPr/>
          <p:nvPr/>
        </p:nvSpPr>
        <p:spPr>
          <a:xfrm>
            <a:off x="2267744" y="5589240"/>
            <a:ext cx="6573991" cy="923330"/>
          </a:xfrm>
          <a:prstGeom prst="rect">
            <a:avLst/>
          </a:prstGeom>
        </p:spPr>
        <p:txBody>
          <a:bodyPr wrap="square">
            <a:spAutoFit/>
          </a:bodyPr>
          <a:lstStyle/>
          <a:p>
            <a:r>
              <a:rPr lang="en-CA" dirty="0" smtClean="0"/>
              <a:t> Sean Michael Morris and Jesse </a:t>
            </a:r>
            <a:r>
              <a:rPr lang="en-CA" dirty="0" err="1" smtClean="0"/>
              <a:t>Stommel</a:t>
            </a:r>
            <a:r>
              <a:rPr lang="en-CA" dirty="0" smtClean="0"/>
              <a:t>: </a:t>
            </a:r>
            <a:r>
              <a:rPr lang="en-CA" dirty="0" smtClean="0">
                <a:hlinkClick r:id="rId2"/>
              </a:rPr>
              <a:t>http://www.hybridpedagogy.com/journal/moocagogy-assessment-networked-learning-and-the-meta-mooc/</a:t>
            </a:r>
            <a:r>
              <a:rPr lang="en-CA" dirty="0" smtClean="0"/>
              <a:t> </a:t>
            </a:r>
            <a:endParaRPr lang="en-CA" dirty="0"/>
          </a:p>
        </p:txBody>
      </p:sp>
      <p:pic>
        <p:nvPicPr>
          <p:cNvPr id="4098" name="Picture 2" descr="MOOCagogy: Assessment, Networked Learning, and the Meta-MOO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005064"/>
            <a:ext cx="2592288" cy="14673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hybridpedagogy.com/wp-content/uploads/2013/07/mooc-moo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005064"/>
            <a:ext cx="1965844" cy="147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8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Networked Learning?</a:t>
            </a:r>
            <a:endParaRPr lang="en-CA" dirty="0"/>
          </a:p>
        </p:txBody>
      </p:sp>
      <p:sp>
        <p:nvSpPr>
          <p:cNvPr id="3" name="Content Placeholder 2"/>
          <p:cNvSpPr>
            <a:spLocks noGrp="1"/>
          </p:cNvSpPr>
          <p:nvPr>
            <p:ph idx="1"/>
          </p:nvPr>
        </p:nvSpPr>
        <p:spPr/>
        <p:txBody>
          <a:bodyPr/>
          <a:lstStyle/>
          <a:p>
            <a:pPr marL="0" indent="0">
              <a:buNone/>
            </a:pPr>
            <a:r>
              <a:rPr lang="en-CA" dirty="0" err="1" smtClean="0"/>
              <a:t>Rhizomatic</a:t>
            </a:r>
            <a:r>
              <a:rPr lang="en-CA" dirty="0" smtClean="0"/>
              <a:t> Learning</a:t>
            </a:r>
          </a:p>
          <a:p>
            <a:pPr marL="400050" lvl="1" indent="0">
              <a:buNone/>
            </a:pPr>
            <a:r>
              <a:rPr lang="en-CA" dirty="0" smtClean="0"/>
              <a:t>Curriculum is not driven by predefined inputs from experts; it is constructed and negotiated in real time by the contributions of those engaged in the learning process. This community acts as the curriculum, spontaneously shaping, constructing, and reconstructing itself and the subject of its learning.</a:t>
            </a:r>
            <a:endParaRPr lang="en-CA" dirty="0"/>
          </a:p>
        </p:txBody>
      </p:sp>
      <p:sp>
        <p:nvSpPr>
          <p:cNvPr id="6" name="Rectangle 5"/>
          <p:cNvSpPr/>
          <p:nvPr/>
        </p:nvSpPr>
        <p:spPr>
          <a:xfrm>
            <a:off x="2267744" y="5589240"/>
            <a:ext cx="6573991" cy="923330"/>
          </a:xfrm>
          <a:prstGeom prst="rect">
            <a:avLst/>
          </a:prstGeom>
        </p:spPr>
        <p:txBody>
          <a:bodyPr wrap="square">
            <a:spAutoFit/>
          </a:bodyPr>
          <a:lstStyle/>
          <a:p>
            <a:r>
              <a:rPr lang="en-CA" dirty="0" smtClean="0"/>
              <a:t>Dave Cormier: </a:t>
            </a:r>
            <a:r>
              <a:rPr lang="en-CA" dirty="0" smtClean="0">
                <a:hlinkClick r:id="rId2"/>
              </a:rPr>
              <a:t>http://davecormier.com/edblog/2008/06/03/rhizomatic-education-community-as-curriculum/</a:t>
            </a:r>
            <a:r>
              <a:rPr lang="en-CA" dirty="0" smtClean="0"/>
              <a:t> </a:t>
            </a:r>
            <a:endParaRPr lang="en-CA" dirty="0"/>
          </a:p>
        </p:txBody>
      </p:sp>
    </p:spTree>
    <p:extLst>
      <p:ext uri="{BB962C8B-B14F-4D97-AF65-F5344CB8AC3E}">
        <p14:creationId xmlns:p14="http://schemas.microsoft.com/office/powerpoint/2010/main" val="312526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Networked Learning?</a:t>
            </a:r>
            <a:endParaRPr lang="en-CA" dirty="0"/>
          </a:p>
        </p:txBody>
      </p:sp>
      <p:sp>
        <p:nvSpPr>
          <p:cNvPr id="3" name="Content Placeholder 2"/>
          <p:cNvSpPr>
            <a:spLocks noGrp="1"/>
          </p:cNvSpPr>
          <p:nvPr>
            <p:ph idx="1"/>
          </p:nvPr>
        </p:nvSpPr>
        <p:spPr/>
        <p:txBody>
          <a:bodyPr/>
          <a:lstStyle/>
          <a:p>
            <a:pPr marL="0" indent="0">
              <a:buNone/>
            </a:pPr>
            <a:r>
              <a:rPr lang="en-CA" dirty="0" err="1" smtClean="0"/>
              <a:t>EduCamp</a:t>
            </a:r>
            <a:r>
              <a:rPr lang="en-CA" dirty="0" smtClean="0"/>
              <a:t> Colombia</a:t>
            </a:r>
            <a:endParaRPr lang="en-CA" dirty="0"/>
          </a:p>
        </p:txBody>
      </p:sp>
      <p:sp>
        <p:nvSpPr>
          <p:cNvPr id="4" name="Rectangle 3"/>
          <p:cNvSpPr/>
          <p:nvPr/>
        </p:nvSpPr>
        <p:spPr>
          <a:xfrm>
            <a:off x="1115616" y="5517232"/>
            <a:ext cx="7272808" cy="369332"/>
          </a:xfrm>
          <a:prstGeom prst="rect">
            <a:avLst/>
          </a:prstGeom>
        </p:spPr>
        <p:txBody>
          <a:bodyPr wrap="square">
            <a:spAutoFit/>
          </a:bodyPr>
          <a:lstStyle/>
          <a:p>
            <a:r>
              <a:rPr lang="en-CA" dirty="0" smtClean="0"/>
              <a:t>Diego Leal: </a:t>
            </a:r>
            <a:r>
              <a:rPr lang="en-CA" dirty="0" smtClean="0">
                <a:hlinkClick r:id="rId2"/>
              </a:rPr>
              <a:t>http://www.irrodl.org/index.php/irrodl/article/view/884/1677</a:t>
            </a:r>
            <a:r>
              <a:rPr lang="en-CA" dirty="0" smtClean="0"/>
              <a:t> </a:t>
            </a:r>
            <a:endParaRPr lang="en-CA" dirty="0"/>
          </a:p>
        </p:txBody>
      </p:sp>
      <p:pic>
        <p:nvPicPr>
          <p:cNvPr id="2050" name="Picture 2" descr="http://www.irrodl.org/index.php/irrodl/article/viewFile/884/1677/73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12057"/>
            <a:ext cx="54292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44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Potential of Networked Learning</a:t>
            </a:r>
            <a:endParaRPr lang="en-CA" dirty="0"/>
          </a:p>
        </p:txBody>
      </p:sp>
      <p:sp>
        <p:nvSpPr>
          <p:cNvPr id="3" name="Content Placeholder 2"/>
          <p:cNvSpPr>
            <a:spLocks noGrp="1"/>
          </p:cNvSpPr>
          <p:nvPr>
            <p:ph idx="1"/>
          </p:nvPr>
        </p:nvSpPr>
        <p:spPr/>
        <p:txBody>
          <a:bodyPr/>
          <a:lstStyle/>
          <a:p>
            <a:pPr marL="0" indent="0">
              <a:buNone/>
            </a:pPr>
            <a:r>
              <a:rPr lang="en-CA" dirty="0" smtClean="0"/>
              <a:t>More than just Banking</a:t>
            </a:r>
          </a:p>
          <a:p>
            <a:pPr marL="400050" lvl="1" indent="0">
              <a:buNone/>
            </a:pPr>
            <a:r>
              <a:rPr lang="en-US" dirty="0" smtClean="0"/>
              <a:t>Meaningful </a:t>
            </a:r>
            <a:r>
              <a:rPr lang="en-US" dirty="0"/>
              <a:t>learning occurs with knowledge construction, not reproduction; conversation, not reception; articulation, not repetition; collaboration, not competition; and reflection, not prescription (</a:t>
            </a:r>
            <a:r>
              <a:rPr lang="en-US" dirty="0" err="1"/>
              <a:t>Jonassen</a:t>
            </a:r>
            <a:r>
              <a:rPr lang="en-US" dirty="0"/>
              <a:t> et al., 2003)</a:t>
            </a:r>
            <a:endParaRPr lang="en-CA" dirty="0"/>
          </a:p>
        </p:txBody>
      </p:sp>
      <p:sp>
        <p:nvSpPr>
          <p:cNvPr id="4" name="Rectangle 3"/>
          <p:cNvSpPr/>
          <p:nvPr/>
        </p:nvSpPr>
        <p:spPr>
          <a:xfrm>
            <a:off x="1691680" y="4643844"/>
            <a:ext cx="6660232" cy="369332"/>
          </a:xfrm>
          <a:prstGeom prst="rect">
            <a:avLst/>
          </a:prstGeom>
        </p:spPr>
        <p:txBody>
          <a:bodyPr wrap="square">
            <a:spAutoFit/>
          </a:bodyPr>
          <a:lstStyle/>
          <a:p>
            <a:r>
              <a:rPr lang="en-US" dirty="0" smtClean="0"/>
              <a:t>Wendy Drexler: </a:t>
            </a:r>
            <a:r>
              <a:rPr lang="en-US" dirty="0" smtClean="0">
                <a:hlinkClick r:id="rId2"/>
              </a:rPr>
              <a:t>http</a:t>
            </a:r>
            <a:r>
              <a:rPr lang="en-US" dirty="0">
                <a:hlinkClick r:id="rId2"/>
              </a:rPr>
              <a:t>://</a:t>
            </a:r>
            <a:r>
              <a:rPr lang="en-US" dirty="0" smtClean="0">
                <a:hlinkClick r:id="rId2"/>
              </a:rPr>
              <a:t>www.ascilite.org.au/ajet/ajet26/drexler.html</a:t>
            </a:r>
            <a:r>
              <a:rPr lang="en-US" dirty="0" smtClean="0"/>
              <a:t> </a:t>
            </a:r>
            <a:endParaRPr lang="en-US" dirty="0"/>
          </a:p>
        </p:txBody>
      </p:sp>
    </p:spTree>
    <p:extLst>
      <p:ext uri="{BB962C8B-B14F-4D97-AF65-F5344CB8AC3E}">
        <p14:creationId xmlns:p14="http://schemas.microsoft.com/office/powerpoint/2010/main" val="2971207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Potential of Networked Learning</a:t>
            </a:r>
            <a:endParaRPr lang="en-CA" dirty="0"/>
          </a:p>
        </p:txBody>
      </p:sp>
      <p:sp>
        <p:nvSpPr>
          <p:cNvPr id="3" name="Content Placeholder 2"/>
          <p:cNvSpPr>
            <a:spLocks noGrp="1"/>
          </p:cNvSpPr>
          <p:nvPr>
            <p:ph idx="1"/>
          </p:nvPr>
        </p:nvSpPr>
        <p:spPr/>
        <p:txBody>
          <a:bodyPr/>
          <a:lstStyle/>
          <a:p>
            <a:pPr marL="0" indent="0">
              <a:buNone/>
            </a:pPr>
            <a:r>
              <a:rPr lang="en-CA" dirty="0" smtClean="0"/>
              <a:t>A Broader Conception of Knowledge</a:t>
            </a:r>
            <a:endParaRPr lang="en-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5832648" cy="364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3372" y="5850269"/>
            <a:ext cx="8064896" cy="923330"/>
          </a:xfrm>
          <a:prstGeom prst="rect">
            <a:avLst/>
          </a:prstGeom>
        </p:spPr>
        <p:txBody>
          <a:bodyPr wrap="square">
            <a:spAutoFit/>
          </a:bodyPr>
          <a:lstStyle/>
          <a:p>
            <a:r>
              <a:rPr lang="en-US" dirty="0"/>
              <a:t>David Jackson and Julie </a:t>
            </a:r>
            <a:r>
              <a:rPr lang="en-US" dirty="0" err="1" smtClean="0"/>
              <a:t>Temperley</a:t>
            </a:r>
            <a:r>
              <a:rPr lang="en-US" dirty="0"/>
              <a:t>: </a:t>
            </a:r>
            <a:r>
              <a:rPr lang="en-US" dirty="0">
                <a:hlinkClick r:id="rId3"/>
              </a:rPr>
              <a:t>http://</a:t>
            </a:r>
            <a:r>
              <a:rPr lang="en-US" dirty="0" smtClean="0">
                <a:hlinkClick r:id="rId3"/>
              </a:rPr>
              <a:t>innovationunit.org/sites/default/files/From%20professional%20learning%20community%20to%20networked%20learning%20community.pdf</a:t>
            </a:r>
            <a:r>
              <a:rPr lang="en-US" dirty="0" smtClean="0"/>
              <a:t>  </a:t>
            </a:r>
            <a:endParaRPr lang="en-US" dirty="0"/>
          </a:p>
        </p:txBody>
      </p:sp>
    </p:spTree>
    <p:extLst>
      <p:ext uri="{BB962C8B-B14F-4D97-AF65-F5344CB8AC3E}">
        <p14:creationId xmlns:p14="http://schemas.microsoft.com/office/powerpoint/2010/main" val="1204310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Supporting Networked Learning</a:t>
            </a:r>
            <a:endParaRPr lang="en-CA" dirty="0"/>
          </a:p>
        </p:txBody>
      </p:sp>
      <p:sp>
        <p:nvSpPr>
          <p:cNvPr id="3" name="Content Placeholder 2"/>
          <p:cNvSpPr>
            <a:spLocks noGrp="1"/>
          </p:cNvSpPr>
          <p:nvPr>
            <p:ph idx="1"/>
          </p:nvPr>
        </p:nvSpPr>
        <p:spPr/>
        <p:txBody>
          <a:bodyPr/>
          <a:lstStyle/>
          <a:p>
            <a:pPr marL="0" indent="0">
              <a:buNone/>
            </a:pPr>
            <a:r>
              <a:rPr lang="en-CA" dirty="0" smtClean="0"/>
              <a:t>New </a:t>
            </a:r>
            <a:r>
              <a:rPr lang="en-CA" dirty="0" smtClean="0"/>
              <a:t>Roles for Systems and Providers</a:t>
            </a:r>
          </a:p>
          <a:p>
            <a:pPr marL="857250" lvl="1" indent="-457200"/>
            <a:r>
              <a:rPr lang="en-CA" dirty="0" smtClean="0"/>
              <a:t>Building Networks</a:t>
            </a:r>
          </a:p>
          <a:p>
            <a:pPr marL="857250" lvl="1" indent="-457200"/>
            <a:r>
              <a:rPr lang="en-CA" dirty="0" smtClean="0"/>
              <a:t>Mapping and Analyzing</a:t>
            </a:r>
          </a:p>
          <a:p>
            <a:pPr marL="857250" lvl="1" indent="-457200"/>
            <a:r>
              <a:rPr lang="en-CA" dirty="0" smtClean="0"/>
              <a:t>Supporting Community</a:t>
            </a:r>
          </a:p>
          <a:p>
            <a:pPr marL="857250" lvl="1" indent="-457200"/>
            <a:r>
              <a:rPr lang="en-CA" dirty="0" smtClean="0"/>
              <a:t>Expanding Boundaries</a:t>
            </a:r>
          </a:p>
          <a:p>
            <a:pPr marL="857250" lvl="1" indent="-457200"/>
            <a:endParaRPr lang="en-CA" dirty="0"/>
          </a:p>
        </p:txBody>
      </p:sp>
      <p:sp>
        <p:nvSpPr>
          <p:cNvPr id="4" name="Rectangle 3"/>
          <p:cNvSpPr/>
          <p:nvPr/>
        </p:nvSpPr>
        <p:spPr>
          <a:xfrm>
            <a:off x="467544" y="5661248"/>
            <a:ext cx="8136904" cy="369332"/>
          </a:xfrm>
          <a:prstGeom prst="rect">
            <a:avLst/>
          </a:prstGeom>
        </p:spPr>
        <p:txBody>
          <a:bodyPr wrap="square">
            <a:spAutoFit/>
          </a:bodyPr>
          <a:lstStyle/>
          <a:p>
            <a:r>
              <a:rPr lang="en-CA" dirty="0" smtClean="0"/>
              <a:t>Will Allen: </a:t>
            </a:r>
            <a:r>
              <a:rPr lang="en-CA" dirty="0" smtClean="0">
                <a:hlinkClick r:id="rId2"/>
              </a:rPr>
              <a:t>http</a:t>
            </a:r>
            <a:r>
              <a:rPr lang="en-CA" dirty="0">
                <a:hlinkClick r:id="rId2"/>
              </a:rPr>
              <a:t>://</a:t>
            </a:r>
            <a:r>
              <a:rPr lang="en-CA" dirty="0" smtClean="0">
                <a:hlinkClick r:id="rId2"/>
              </a:rPr>
              <a:t>learningforsustainability.net/social_learning/networks.php</a:t>
            </a:r>
            <a:r>
              <a:rPr lang="en-CA" dirty="0" smtClean="0"/>
              <a:t> </a:t>
            </a:r>
            <a:endParaRPr lang="en-CA" dirty="0"/>
          </a:p>
        </p:txBody>
      </p:sp>
    </p:spTree>
    <p:extLst>
      <p:ext uri="{BB962C8B-B14F-4D97-AF65-F5344CB8AC3E}">
        <p14:creationId xmlns:p14="http://schemas.microsoft.com/office/powerpoint/2010/main" val="904352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626</Words>
  <Application>Microsoft Office PowerPoint</Application>
  <PresentationFormat>On-screen Show (4:3)</PresentationFormat>
  <Paragraphs>85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Challenges (and Future) of Networked Learning</vt:lpstr>
      <vt:lpstr>Overview</vt:lpstr>
      <vt:lpstr>What is Networked Learning?</vt:lpstr>
      <vt:lpstr>What is Networked Learning?</vt:lpstr>
      <vt:lpstr>What is Networked Learning?</vt:lpstr>
      <vt:lpstr>What is Networked Learning?</vt:lpstr>
      <vt:lpstr>Potential of Networked Learning</vt:lpstr>
      <vt:lpstr>Potential of Networked Learning</vt:lpstr>
      <vt:lpstr>Supporting Networked Learning</vt:lpstr>
      <vt:lpstr>Supporting Networked Learning</vt:lpstr>
      <vt:lpstr>What Skills Are Needed?</vt:lpstr>
      <vt:lpstr>What Skills Are Needed?</vt:lpstr>
      <vt:lpstr>What Skills Are Needed?</vt:lpstr>
      <vt:lpstr>What Skills Are Needed?</vt:lpstr>
      <vt:lpstr>If We Don’t Develop These Skills…</vt:lpstr>
      <vt:lpstr>Tech Supporting Skills Development</vt:lpstr>
      <vt:lpstr>Who Owns Information?</vt:lpstr>
      <vt:lpstr>Digital Citizenship</vt:lpstr>
      <vt:lpstr>The POSSE Model</vt:lpstr>
      <vt:lpstr>The POSSE Model</vt:lpstr>
      <vt:lpstr>IndieWeb</vt:lpstr>
      <vt:lpstr>Personal Learning</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Challenges (and Future) of Networked Learning</dc:title>
  <dc:creator>Stephen Downes</dc:creator>
  <cp:lastModifiedBy>Downes, Stephen</cp:lastModifiedBy>
  <cp:revision>16</cp:revision>
  <dcterms:created xsi:type="dcterms:W3CDTF">2014-09-05T10:28:18Z</dcterms:created>
  <dcterms:modified xsi:type="dcterms:W3CDTF">2014-09-05T16:08:22Z</dcterms:modified>
</cp:coreProperties>
</file>